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8" r:id="rId8"/>
    <p:sldId id="264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FF"/>
    <a:srgbClr val="FF99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89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4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7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91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3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5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1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8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23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67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17D6-46C7-45E8-866D-E75A851146EB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C608F-9D85-4756-90BB-59D2D41D99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27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266892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kern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+mj-ea"/>
                <a:cs typeface="+mj-cs"/>
              </a:rPr>
              <a:t>Основная общеобразовательная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 программа – образовательная программа дошкольного образования </a:t>
            </a:r>
            <a:b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</a:b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МДОУ</a:t>
            </a:r>
            <a:r>
              <a:rPr kumimoji="0" lang="ru-RU" sz="2800" b="1" i="1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 – детский сад № 17</a:t>
            </a:r>
            <a:r>
              <a:rPr lang="ru-RU" sz="2800" b="1" i="1" kern="0" baseline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+mj-ea"/>
                <a:cs typeface="+mj-cs"/>
              </a:rPr>
              <a:t>«Алёнка»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6094" y="5567406"/>
            <a:ext cx="2151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Серпухов, 2014г.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1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225" y="-228600"/>
            <a:ext cx="96964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86254" y="356395"/>
            <a:ext cx="5715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Взаимодействие с родителями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052736"/>
            <a:ext cx="8208912" cy="51125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13892" y="1340768"/>
            <a:ext cx="72305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prstClr val="black">
                  <a:lumMod val="75000"/>
                  <a:lumOff val="25000"/>
                </a:prstClr>
              </a:buClr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Семинары, консультации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 групповые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Наглядная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информация (стенды, папки-передвижки, выставка совместных семейных поделок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)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Совместные праздники,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развлечения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выставках, смотрах-конкурсах на уровне ДОУ и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Мероприятия совместной деятельности с родителями в рамках проектной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деятельности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2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225" y="-228600"/>
            <a:ext cx="96964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Трапеция 6"/>
          <p:cNvSpPr/>
          <p:nvPr/>
        </p:nvSpPr>
        <p:spPr>
          <a:xfrm>
            <a:off x="3954307" y="4138441"/>
            <a:ext cx="792088" cy="2448272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 rot="16200000">
            <a:off x="6675564" y="1392104"/>
            <a:ext cx="792088" cy="4073792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Трапеция 8"/>
          <p:cNvSpPr/>
          <p:nvPr/>
        </p:nvSpPr>
        <p:spPr>
          <a:xfrm rot="1977397">
            <a:off x="2712953" y="3780561"/>
            <a:ext cx="792088" cy="3164033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 rot="3782619">
            <a:off x="1453707" y="2647969"/>
            <a:ext cx="792088" cy="4148777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апеция 10"/>
          <p:cNvSpPr/>
          <p:nvPr/>
        </p:nvSpPr>
        <p:spPr>
          <a:xfrm rot="5400000">
            <a:off x="1426123" y="1660171"/>
            <a:ext cx="792089" cy="3537657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Трапеция 11"/>
          <p:cNvSpPr/>
          <p:nvPr/>
        </p:nvSpPr>
        <p:spPr>
          <a:xfrm rot="19655026">
            <a:off x="5211039" y="3719959"/>
            <a:ext cx="792088" cy="3328056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Трапеция 12"/>
          <p:cNvSpPr/>
          <p:nvPr/>
        </p:nvSpPr>
        <p:spPr>
          <a:xfrm rot="10800000">
            <a:off x="3925044" y="-70959"/>
            <a:ext cx="792088" cy="2779879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31987" y="3167390"/>
            <a:ext cx="3298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Владеет основными культурными способами деятельности.</a:t>
            </a:r>
          </a:p>
        </p:txBody>
      </p:sp>
      <p:sp>
        <p:nvSpPr>
          <p:cNvPr id="15" name="Прямоугольник 14"/>
          <p:cNvSpPr/>
          <p:nvPr/>
        </p:nvSpPr>
        <p:spPr>
          <a:xfrm rot="20037269">
            <a:off x="-223907" y="4387164"/>
            <a:ext cx="40852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90488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Положительно относится к миру, к людям, , самому себе, участвует в совместных играх, способен договариваться.</a:t>
            </a:r>
          </a:p>
        </p:txBody>
      </p:sp>
      <p:sp>
        <p:nvSpPr>
          <p:cNvPr id="16" name="Прямоугольник 15"/>
          <p:cNvSpPr/>
          <p:nvPr/>
        </p:nvSpPr>
        <p:spPr>
          <a:xfrm rot="18146562">
            <a:off x="1669210" y="5155927"/>
            <a:ext cx="2879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Адекватно проявляет свои чувства.</a:t>
            </a:r>
          </a:p>
        </p:txBody>
      </p:sp>
      <p:sp>
        <p:nvSpPr>
          <p:cNvPr id="17" name="Прямоугольник 16"/>
          <p:cNvSpPr/>
          <p:nvPr/>
        </p:nvSpPr>
        <p:spPr>
          <a:xfrm rot="16200000">
            <a:off x="3247919" y="5155926"/>
            <a:ext cx="21596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Развита мелкая моторика.</a:t>
            </a:r>
          </a:p>
        </p:txBody>
      </p:sp>
      <p:sp>
        <p:nvSpPr>
          <p:cNvPr id="18" name="Прямоугольник 17"/>
          <p:cNvSpPr/>
          <p:nvPr/>
        </p:nvSpPr>
        <p:spPr>
          <a:xfrm rot="3493800">
            <a:off x="3963495" y="5249009"/>
            <a:ext cx="33563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Владеет разными формами и видами игр.</a:t>
            </a:r>
          </a:p>
        </p:txBody>
      </p:sp>
      <p:sp>
        <p:nvSpPr>
          <p:cNvPr id="20" name="Трапеция 19"/>
          <p:cNvSpPr/>
          <p:nvPr/>
        </p:nvSpPr>
        <p:spPr>
          <a:xfrm rot="7411926">
            <a:off x="1505842" y="-329339"/>
            <a:ext cx="792088" cy="4394077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066466">
            <a:off x="-390361" y="1615697"/>
            <a:ext cx="47971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90488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Способен к волевым усилиям , может следовать социальным нормам поведения в различных видах деятельности.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222290" y="3204432"/>
            <a:ext cx="3962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Соблюдает правила безопасного поведения и личной гигиены.</a:t>
            </a:r>
          </a:p>
        </p:txBody>
      </p:sp>
      <p:sp>
        <p:nvSpPr>
          <p:cNvPr id="22" name="Трапеция 21"/>
          <p:cNvSpPr/>
          <p:nvPr/>
        </p:nvSpPr>
        <p:spPr>
          <a:xfrm rot="14173524">
            <a:off x="6277359" y="-112632"/>
            <a:ext cx="792088" cy="4106768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рапеция 23"/>
          <p:cNvSpPr/>
          <p:nvPr/>
        </p:nvSpPr>
        <p:spPr>
          <a:xfrm rot="17571198">
            <a:off x="6634788" y="2424713"/>
            <a:ext cx="792088" cy="4554172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372521">
            <a:off x="4742166" y="4379641"/>
            <a:ext cx="4491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Проявляет любознательность, интересуется причинно-следственными связями,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склонен  экспериментировать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 rot="19536141">
            <a:off x="4636320" y="1606089"/>
            <a:ext cx="413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90488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0бладает начальными знаниями о себе,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90488" indent="-90488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природном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социальном мире, в котором живет.</a:t>
            </a:r>
            <a:endParaRPr lang="ru-RU" sz="1400" dirty="0"/>
          </a:p>
        </p:txBody>
      </p:sp>
      <p:sp>
        <p:nvSpPr>
          <p:cNvPr id="27" name="Трапеция 26"/>
          <p:cNvSpPr/>
          <p:nvPr/>
        </p:nvSpPr>
        <p:spPr>
          <a:xfrm rot="9198397">
            <a:off x="2931633" y="-83986"/>
            <a:ext cx="792088" cy="3067772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рапеция 27"/>
          <p:cNvSpPr/>
          <p:nvPr/>
        </p:nvSpPr>
        <p:spPr>
          <a:xfrm rot="12764640">
            <a:off x="5094459" y="-5290"/>
            <a:ext cx="792088" cy="3067772"/>
          </a:xfrm>
          <a:prstGeom prst="trapezoi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16200000">
            <a:off x="3198785" y="1057369"/>
            <a:ext cx="23031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Владеет разными формами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видами игр.</a:t>
            </a:r>
          </a:p>
        </p:txBody>
      </p:sp>
      <p:sp>
        <p:nvSpPr>
          <p:cNvPr id="30" name="Прямоугольник 29"/>
          <p:cNvSpPr/>
          <p:nvPr/>
        </p:nvSpPr>
        <p:spPr>
          <a:xfrm rot="18176741">
            <a:off x="4080588" y="1282639"/>
            <a:ext cx="2819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Проявляет инициативу и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1" name="Прямоугольник 30"/>
          <p:cNvSpPr/>
          <p:nvPr/>
        </p:nvSpPr>
        <p:spPr>
          <a:xfrm rot="3667686">
            <a:off x="1747044" y="1293881"/>
            <a:ext cx="3298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Хорошо владеет устной речью, может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выражать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свои мысли и желания.</a:t>
            </a:r>
          </a:p>
        </p:txBody>
      </p:sp>
      <p:sp>
        <p:nvSpPr>
          <p:cNvPr id="5" name="Овал 4"/>
          <p:cNvSpPr/>
          <p:nvPr/>
        </p:nvSpPr>
        <p:spPr>
          <a:xfrm>
            <a:off x="3523401" y="2584714"/>
            <a:ext cx="1557066" cy="1606527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448098" y="3050543"/>
            <a:ext cx="18045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Модель выпускника ДОУ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7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Овал 30"/>
          <p:cNvSpPr/>
          <p:nvPr/>
        </p:nvSpPr>
        <p:spPr>
          <a:xfrm>
            <a:off x="2611330" y="2690035"/>
            <a:ext cx="3921340" cy="16444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945197" y="3351514"/>
            <a:ext cx="2034532" cy="9875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208009" y="4967281"/>
            <a:ext cx="1953140" cy="10118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622066" y="5445224"/>
            <a:ext cx="1827859" cy="9343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30677" y="4972140"/>
            <a:ext cx="2143920" cy="10118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19360" y="3383608"/>
            <a:ext cx="2117727" cy="9233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9592" y="26064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МОДЕЛЬ ОБРАЗОВАТЕЛЬНОЙ ПРОГРАММЫ </a:t>
            </a:r>
          </a:p>
          <a:p>
            <a:pPr algn="ctr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МДОУ – детский сад № 17 «Алёнка»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1102" y="980728"/>
            <a:ext cx="8349788" cy="15856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Цель: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Создание благоприятных условий, способствующих  становлению  и  формированию  эмоционально-волевой  сферы,  познавательных  интересов  у  детей  дошкольного  возраста,  их  физическому,  психическому  и  нравственному  развитию  как  факторов,  обеспечивающих  социальную адаптацию  детей. 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86000" y="31891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</a:rPr>
              <a:t>Развитие гармонично-развитой личности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411192"/>
            <a:ext cx="2237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Социально-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коммуникативное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развитие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0677" y="5190290"/>
            <a:ext cx="2143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Познавательное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4863" y="5567459"/>
            <a:ext cx="1242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Речевое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45533" y="3434922"/>
            <a:ext cx="20345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Художественно-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Эстетическое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76312" y="5190290"/>
            <a:ext cx="1616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Физическое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2203841" y="3642863"/>
            <a:ext cx="407489" cy="28899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555196" y="4279756"/>
            <a:ext cx="699275" cy="68752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2843808" y="4255768"/>
            <a:ext cx="778258" cy="711513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533470" y="4374436"/>
            <a:ext cx="2526" cy="1071564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542569" y="3516362"/>
            <a:ext cx="402964" cy="32891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68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26668" y="1052736"/>
            <a:ext cx="8349788" cy="10203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Укреплять физическое и психическое здоровье ребенка, в том числе эмоциональное благополучие, формировать основу двигательной и гигиенической культуры.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60648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ЗАДАЧИ </a:t>
            </a:r>
            <a:r>
              <a:rPr lang="ru-RU" sz="2000" b="1" i="1" dirty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ОБРАЗОВАТЕЛЬНОЙ ПРОГРАММЫ </a:t>
            </a:r>
            <a:endParaRPr lang="ru-RU" sz="2000" b="1" i="1" dirty="0" smtClean="0">
              <a:solidFill>
                <a:srgbClr val="073E87">
                  <a:lumMod val="75000"/>
                </a:srgbClr>
              </a:solidFill>
              <a:latin typeface="Constantia" panose="02030602050306030303" pitchFamily="18" charset="0"/>
            </a:endParaRPr>
          </a:p>
          <a:p>
            <a:pPr lvl="0" algn="ctr"/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МДОУ </a:t>
            </a:r>
            <a:r>
              <a:rPr lang="ru-RU" sz="2000" b="1" i="1" dirty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–детский сад № 17 «Алёнка»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6111" y="2276872"/>
            <a:ext cx="8349788" cy="11643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Обеспечить стандарт дошкольного образования как систему требований к содержанию и уровню развития детей каждого психологического возраста с учетом соблюдения преемственности, при переходе к следующему возрастному периоду.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645024"/>
            <a:ext cx="8349788" cy="102030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Использовать традиционные и инновационные технологии, направленные на обновление учебно-воспитательного процесса, развитие познавательных способностей, детского творчества и интеллектуального развития.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4863064"/>
            <a:ext cx="8349788" cy="510152"/>
          </a:xfrm>
          <a:prstGeom prst="roundRect">
            <a:avLst/>
          </a:prstGeom>
          <a:solidFill>
            <a:srgbClr val="FF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Повышать профессиональное мастерство педагогов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13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97106" y="548279"/>
            <a:ext cx="8349788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Синхронизировать процессы обучения и воспитания, делать 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взаимодополняемыми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, обогащающими физическое, социально-коммуникативные, познавательные, речевое, художественно-эстетическое развитие.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7106" y="2192671"/>
            <a:ext cx="8349788" cy="10203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Выстроить взаимодействие с семьями детей для обеспечения полноценного развития. Оказывать консультативную и методическую помощь родителям в вопросах развития и обучения детей.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7106" y="3573016"/>
            <a:ext cx="8349788" cy="1152128"/>
          </a:xfrm>
          <a:prstGeom prst="roundRect">
            <a:avLst/>
          </a:prstGeom>
          <a:solidFill>
            <a:srgbClr val="FF99CC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Созда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ть</a:t>
            </a:r>
            <a:r>
              <a:rPr lang="x-none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благоприятны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е</a:t>
            </a:r>
            <a:r>
              <a:rPr lang="x-none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услови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я</a:t>
            </a:r>
            <a:r>
              <a:rPr lang="x-none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развития детей в соответствии с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миром.</a:t>
            </a:r>
            <a:endParaRPr lang="ru-RU" sz="14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280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539552" y="2280297"/>
            <a:ext cx="2930624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4622784"/>
            <a:ext cx="2963119" cy="8944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64249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Основная общеобразовательная программа МДОУ рассчитана на 4 возрастные ступени физического и психического развития детей дошкольного возраста: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408274"/>
            <a:ext cx="29109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М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ладший </a:t>
            </a:r>
          </a:p>
          <a:p>
            <a:pPr lvl="0" algn="ctr">
              <a:spcAft>
                <a:spcPts val="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дошкольный возраст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665330"/>
            <a:ext cx="2963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Старший</a:t>
            </a:r>
          </a:p>
          <a:p>
            <a:pPr lvl="0" algn="ctr">
              <a:spcAft>
                <a:spcPts val="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 дошкольный возраст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55976" y="1916832"/>
            <a:ext cx="3672408" cy="74865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just">
              <a:spcAft>
                <a:spcPts val="0"/>
              </a:spcAft>
              <a:buClr>
                <a:srgbClr val="000000"/>
              </a:buClr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от 2 до 3 лет (вторая группа раннего возраста) 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55976" y="4246261"/>
            <a:ext cx="3672408" cy="7448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от 5 до 6 лет (старшая группа) 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355976" y="3071701"/>
            <a:ext cx="3672408" cy="74865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от 4 до 5 лет (средняя группа) 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55976" y="5313455"/>
            <a:ext cx="3672408" cy="74865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от 6 до 7 лет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(подготовительная к школе группа)</a:t>
            </a:r>
            <a:endParaRPr lang="ru-RU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8" name="Прямая соединительная линия 17"/>
          <p:cNvCxnSpPr>
            <a:stCxn id="11" idx="3"/>
            <a:endCxn id="12" idx="1"/>
          </p:cNvCxnSpPr>
          <p:nvPr/>
        </p:nvCxnSpPr>
        <p:spPr>
          <a:xfrm flipV="1">
            <a:off x="3470176" y="2291161"/>
            <a:ext cx="885800" cy="44633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1" idx="3"/>
            <a:endCxn id="15" idx="1"/>
          </p:cNvCxnSpPr>
          <p:nvPr/>
        </p:nvCxnSpPr>
        <p:spPr>
          <a:xfrm>
            <a:off x="3470176" y="2737497"/>
            <a:ext cx="885800" cy="70853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6" idx="3"/>
            <a:endCxn id="13" idx="1"/>
          </p:cNvCxnSpPr>
          <p:nvPr/>
        </p:nvCxnSpPr>
        <p:spPr>
          <a:xfrm flipV="1">
            <a:off x="3502671" y="4618705"/>
            <a:ext cx="853305" cy="45130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6" idx="3"/>
            <a:endCxn id="16" idx="1"/>
          </p:cNvCxnSpPr>
          <p:nvPr/>
        </p:nvCxnSpPr>
        <p:spPr>
          <a:xfrm>
            <a:off x="3502671" y="5070008"/>
            <a:ext cx="853305" cy="61777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36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827584" y="1186232"/>
            <a:ext cx="7560840" cy="34669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51620" y="1743208"/>
            <a:ext cx="7200800" cy="235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Обязательная часть образовательной программы </a:t>
            </a:r>
          </a:p>
          <a:p>
            <a:pPr lvl="0"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МДОУ </a:t>
            </a:r>
            <a:r>
              <a:rPr lang="ru-RU" sz="2000" b="1" i="1" dirty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–детский сад № 17 «Алёнка</a:t>
            </a: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»</a:t>
            </a:r>
          </a:p>
          <a:p>
            <a:pPr lvl="0" algn="ctr">
              <a:lnSpc>
                <a:spcPct val="150000"/>
              </a:lnSpc>
            </a:pPr>
            <a:r>
              <a:rPr lang="ru-RU" sz="2000" b="1" i="1" dirty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п</a:t>
            </a: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остроена на основе программы</a:t>
            </a:r>
          </a:p>
          <a:p>
            <a:pPr lvl="0"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«От рождения до школы» под редакцией</a:t>
            </a:r>
          </a:p>
          <a:p>
            <a:pPr lvl="0"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 Н.Е. </a:t>
            </a:r>
            <a:r>
              <a:rPr lang="ru-RU" sz="2000" b="1" i="1" dirty="0" err="1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Вераксы</a:t>
            </a:r>
            <a:r>
              <a:rPr lang="ru-RU" sz="2000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, Т.С. Комаровой, М.А. Васильевой</a:t>
            </a:r>
            <a:endParaRPr lang="ru-RU" sz="2000" b="1" i="1" dirty="0">
              <a:solidFill>
                <a:srgbClr val="073E87">
                  <a:lumMod val="75000"/>
                </a:srgb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914" y="-228600"/>
            <a:ext cx="96964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90058" y="8622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Вариативная часть образовательной программы </a:t>
            </a:r>
          </a:p>
          <a:p>
            <a:pPr lvl="0" algn="ctr"/>
            <a:r>
              <a:rPr lang="ru-RU" b="1" i="1" dirty="0" smtClean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МДОУ </a:t>
            </a:r>
            <a:r>
              <a:rPr lang="ru-RU" b="1" i="1" dirty="0">
                <a:solidFill>
                  <a:srgbClr val="073E87">
                    <a:lumMod val="75000"/>
                  </a:srgbClr>
                </a:solidFill>
                <a:latin typeface="Constantia" panose="02030602050306030303" pitchFamily="18" charset="0"/>
              </a:rPr>
              <a:t>–детский сад № 17 «Алёнка»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836712"/>
            <a:ext cx="360040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 ГРУППА РАННЕГО ВОЗРАСТА</a:t>
            </a:r>
            <a:endParaRPr lang="ru-RU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51520" y="1268760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1520" y="1268760"/>
            <a:ext cx="0" cy="945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75270" y="1412776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027737" y="2492896"/>
            <a:ext cx="360040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ПОДГОТОВИТЕЛЬНАЯ </a:t>
            </a:r>
            <a:r>
              <a:rPr lang="ru-RU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ГРУППА</a:t>
            </a:r>
            <a:endParaRPr lang="ru-RU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67710" y="2492896"/>
            <a:ext cx="360040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СТАРШАЯ </a:t>
            </a:r>
            <a:r>
              <a:rPr lang="ru-RU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ГРУППА</a:t>
            </a:r>
            <a:endParaRPr lang="ru-RU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04048" y="836712"/>
            <a:ext cx="360040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СРЕДНЯЯ ГРУППА</a:t>
            </a:r>
            <a:endParaRPr lang="ru-RU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027737" y="2913069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267710" y="2904223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5004048" y="1268760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251520" y="2912311"/>
            <a:ext cx="16190" cy="2675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027737" y="2913069"/>
            <a:ext cx="0" cy="267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004048" y="1282516"/>
            <a:ext cx="0" cy="931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13643" y="1300176"/>
            <a:ext cx="3467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Социально-коммуникативное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«Вместе весело играем»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Авторы -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оставители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: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Кузьмина Л.Б.,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Пуненкова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 М.Н.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5034632" y="1520410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5148064" y="1383322"/>
            <a:ext cx="3467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Художественно-эстетическое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«Разноцветные ладошки»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Авторы-составители: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Капелева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 Ю.А.,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Шарова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 П.Н., Фомичева И.А.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326109" y="3068960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456516" y="2928474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Физическое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«Человек в гармонии с природой»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Галышева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 И.В.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5287" y="3574805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Социально-коммуникативное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«Осторожные сказки»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Фомичева И.А.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56516" y="4293096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Социально-коммуникативное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«Дорогой добра»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Краснова Е.Б.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323528" y="3717032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318366" y="4413362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5094583" y="3068960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5211228" y="2924944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Художественно-эстетическое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«Каблучок»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Шарова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 П.Н.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 flipV="1">
            <a:off x="5099745" y="3717031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5219253" y="3574757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Художественно-эстетическое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С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амоделкин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 Петренко Е.А.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V="1">
            <a:off x="5099745" y="4437111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5220011" y="4294837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Художественно-эстетическое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«Театральный мир»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 Кривошеина Н.В.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195503" y="4941168"/>
            <a:ext cx="3467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Социально-коммуникативное развитие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«Дорогой добра»</a:t>
            </a:r>
          </a:p>
          <a:p>
            <a:pPr lvl="0"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nstantia" panose="02030602050306030303" pitchFamily="18" charset="0"/>
                <a:ea typeface="Calibri"/>
                <a:cs typeface="Times New Roman"/>
              </a:rPr>
              <a:t>Автор-составитель: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ea typeface="Calibri"/>
                <a:cs typeface="Times New Roman"/>
              </a:rPr>
              <a:t>Краснова Е.Б.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effectLst/>
              <a:latin typeface="Constantia" panose="02030602050306030303" pitchFamily="18" charset="0"/>
              <a:ea typeface="Calibri"/>
              <a:cs typeface="Times New Roman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 flipV="1">
            <a:off x="5099745" y="5085183"/>
            <a:ext cx="149178" cy="1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31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225" y="-228600"/>
            <a:ext cx="96964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3203848" y="2924944"/>
            <a:ext cx="2736304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Взаимодействие ДОУ</a:t>
            </a: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 с социумом</a:t>
            </a:r>
            <a:endParaRPr lang="ru-RU" sz="2000" b="1" i="1" dirty="0">
              <a:solidFill>
                <a:srgbClr val="C00000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88640"/>
            <a:ext cx="2376264" cy="9329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Учебно-Методический Центр г. Серпухов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660232" y="2204864"/>
            <a:ext cx="2376264" cy="7560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№11 </a:t>
            </a:r>
          </a:p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Серпухов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88224" y="188640"/>
            <a:ext cx="2448272" cy="9329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ГАОУ СПО МО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ГПК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4077072"/>
            <a:ext cx="237626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ДГП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848" y="5517232"/>
            <a:ext cx="2736304" cy="9886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Серпуховский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МЕРИДИАН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5127" y="5013176"/>
            <a:ext cx="237626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ДК РОССИЯ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504" y="5949280"/>
            <a:ext cx="2376264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МВВЦ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60232" y="1268760"/>
            <a:ext cx="2376264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библиотека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97391" y="364666"/>
            <a:ext cx="2736304" cy="1120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профориентации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трудоустройству молодежи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7504" y="1268760"/>
            <a:ext cx="2376264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города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504" y="2204864"/>
            <a:ext cx="237626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504" y="3140968"/>
            <a:ext cx="2376264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Дворец спорта «Надежда»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60232" y="3140968"/>
            <a:ext cx="2376264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Дом Ветеранов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24228" y="4077072"/>
            <a:ext cx="237626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драматический театр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24228" y="5013176"/>
            <a:ext cx="2376264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ГИББД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60232" y="5976691"/>
            <a:ext cx="237626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охране природы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03847" y="4221088"/>
            <a:ext cx="2736305" cy="9886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историко-художественный музей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03848" y="1710541"/>
            <a:ext cx="2729847" cy="9886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историко-художественный музей</a:t>
            </a:r>
          </a:p>
        </p:txBody>
      </p:sp>
      <p:cxnSp>
        <p:nvCxnSpPr>
          <p:cNvPr id="23" name="Прямая соединительная линия 22"/>
          <p:cNvCxnSpPr>
            <a:stCxn id="3" idx="1"/>
          </p:cNvCxnSpPr>
          <p:nvPr/>
        </p:nvCxnSpPr>
        <p:spPr>
          <a:xfrm flipH="1" flipV="1">
            <a:off x="2491392" y="655118"/>
            <a:ext cx="712456" cy="2773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3" idx="1"/>
            <a:endCxn id="13" idx="3"/>
          </p:cNvCxnSpPr>
          <p:nvPr/>
        </p:nvCxnSpPr>
        <p:spPr>
          <a:xfrm flipH="1" flipV="1">
            <a:off x="2483768" y="1664804"/>
            <a:ext cx="720080" cy="1764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3" idx="1"/>
            <a:endCxn id="14" idx="3"/>
          </p:cNvCxnSpPr>
          <p:nvPr/>
        </p:nvCxnSpPr>
        <p:spPr>
          <a:xfrm flipH="1" flipV="1">
            <a:off x="2483768" y="2600908"/>
            <a:ext cx="720080" cy="828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3" idx="1"/>
          </p:cNvCxnSpPr>
          <p:nvPr/>
        </p:nvCxnSpPr>
        <p:spPr>
          <a:xfrm flipH="1">
            <a:off x="2491392" y="3429000"/>
            <a:ext cx="712456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3" idx="1"/>
          </p:cNvCxnSpPr>
          <p:nvPr/>
        </p:nvCxnSpPr>
        <p:spPr>
          <a:xfrm flipH="1">
            <a:off x="2491392" y="3429000"/>
            <a:ext cx="712456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" idx="1"/>
          </p:cNvCxnSpPr>
          <p:nvPr/>
        </p:nvCxnSpPr>
        <p:spPr>
          <a:xfrm flipH="1">
            <a:off x="2491392" y="3429000"/>
            <a:ext cx="712456" cy="1980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3" idx="1"/>
            <a:endCxn id="10" idx="3"/>
          </p:cNvCxnSpPr>
          <p:nvPr/>
        </p:nvCxnSpPr>
        <p:spPr>
          <a:xfrm flipH="1">
            <a:off x="2483768" y="3429000"/>
            <a:ext cx="720080" cy="2916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" idx="3"/>
          </p:cNvCxnSpPr>
          <p:nvPr/>
        </p:nvCxnSpPr>
        <p:spPr>
          <a:xfrm flipV="1">
            <a:off x="5940152" y="655118"/>
            <a:ext cx="648072" cy="2773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" idx="3"/>
            <a:endCxn id="11" idx="1"/>
          </p:cNvCxnSpPr>
          <p:nvPr/>
        </p:nvCxnSpPr>
        <p:spPr>
          <a:xfrm flipV="1">
            <a:off x="5940152" y="1664804"/>
            <a:ext cx="720080" cy="1764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endCxn id="5" idx="1"/>
          </p:cNvCxnSpPr>
          <p:nvPr/>
        </p:nvCxnSpPr>
        <p:spPr>
          <a:xfrm flipV="1">
            <a:off x="5940152" y="2582906"/>
            <a:ext cx="720080" cy="846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3" idx="3"/>
            <a:endCxn id="16" idx="1"/>
          </p:cNvCxnSpPr>
          <p:nvPr/>
        </p:nvCxnSpPr>
        <p:spPr>
          <a:xfrm>
            <a:off x="5940152" y="3429000"/>
            <a:ext cx="720080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3" idx="3"/>
            <a:endCxn id="17" idx="1"/>
          </p:cNvCxnSpPr>
          <p:nvPr/>
        </p:nvCxnSpPr>
        <p:spPr>
          <a:xfrm>
            <a:off x="5940152" y="3429000"/>
            <a:ext cx="684076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" idx="3"/>
            <a:endCxn id="18" idx="1"/>
          </p:cNvCxnSpPr>
          <p:nvPr/>
        </p:nvCxnSpPr>
        <p:spPr>
          <a:xfrm>
            <a:off x="5940152" y="3429000"/>
            <a:ext cx="684076" cy="1980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3" idx="3"/>
            <a:endCxn id="19" idx="1"/>
          </p:cNvCxnSpPr>
          <p:nvPr/>
        </p:nvCxnSpPr>
        <p:spPr>
          <a:xfrm>
            <a:off x="5940152" y="3429000"/>
            <a:ext cx="720080" cy="2943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3" idx="0"/>
            <a:endCxn id="21" idx="2"/>
          </p:cNvCxnSpPr>
          <p:nvPr/>
        </p:nvCxnSpPr>
        <p:spPr>
          <a:xfrm flipH="1" flipV="1">
            <a:off x="4568772" y="2699187"/>
            <a:ext cx="3228" cy="225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12" idx="2"/>
            <a:endCxn id="21" idx="0"/>
          </p:cNvCxnSpPr>
          <p:nvPr/>
        </p:nvCxnSpPr>
        <p:spPr>
          <a:xfrm>
            <a:off x="4565543" y="1484784"/>
            <a:ext cx="3229" cy="225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3" idx="2"/>
            <a:endCxn id="20" idx="0"/>
          </p:cNvCxnSpPr>
          <p:nvPr/>
        </p:nvCxnSpPr>
        <p:spPr>
          <a:xfrm>
            <a:off x="4572000" y="393305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20" idx="2"/>
          </p:cNvCxnSpPr>
          <p:nvPr/>
        </p:nvCxnSpPr>
        <p:spPr>
          <a:xfrm>
            <a:off x="4572000" y="5209734"/>
            <a:ext cx="0" cy="307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22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ны и прочее\ООП\9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225" y="-228600"/>
            <a:ext cx="96964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2193209" y="3356992"/>
            <a:ext cx="4757582" cy="1512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Воспитательно-образовательный процесс включает в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себя: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3528" y="1844824"/>
            <a:ext cx="3168352" cy="15841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5674" y="4815155"/>
            <a:ext cx="3168352" cy="15841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детей</a:t>
            </a:r>
          </a:p>
        </p:txBody>
      </p:sp>
      <p:sp>
        <p:nvSpPr>
          <p:cNvPr id="6" name="Овал 5"/>
          <p:cNvSpPr/>
          <p:nvPr/>
        </p:nvSpPr>
        <p:spPr>
          <a:xfrm>
            <a:off x="5652120" y="4815155"/>
            <a:ext cx="3168352" cy="15841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семьями детей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090" y="2195745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деятельность, осуществляемая в процессе организа­ции различных видов детской 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652120" y="1844824"/>
            <a:ext cx="3168352" cy="15841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2160" y="2159858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режимных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90416" y="188640"/>
            <a:ext cx="5763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Модель организации воспитательно - образовательного процесса на день</a:t>
            </a:r>
            <a:endParaRPr lang="ru-RU" sz="2000" dirty="0"/>
          </a:p>
        </p:txBody>
      </p:sp>
      <p:sp>
        <p:nvSpPr>
          <p:cNvPr id="32" name="Овал 31"/>
          <p:cNvSpPr/>
          <p:nvPr/>
        </p:nvSpPr>
        <p:spPr>
          <a:xfrm>
            <a:off x="2987824" y="1124744"/>
            <a:ext cx="3168352" cy="10081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с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6" name="Прямая соединительная линия 35"/>
          <p:cNvCxnSpPr>
            <a:stCxn id="32" idx="2"/>
            <a:endCxn id="4" idx="0"/>
          </p:cNvCxnSpPr>
          <p:nvPr/>
        </p:nvCxnSpPr>
        <p:spPr>
          <a:xfrm flipH="1">
            <a:off x="1907704" y="1628800"/>
            <a:ext cx="1080120" cy="21602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2" idx="6"/>
            <a:endCxn id="7" idx="0"/>
          </p:cNvCxnSpPr>
          <p:nvPr/>
        </p:nvCxnSpPr>
        <p:spPr>
          <a:xfrm>
            <a:off x="6156176" y="1628800"/>
            <a:ext cx="1080120" cy="21602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3" idx="0"/>
            <a:endCxn id="32" idx="4"/>
          </p:cNvCxnSpPr>
          <p:nvPr/>
        </p:nvCxnSpPr>
        <p:spPr>
          <a:xfrm flipV="1">
            <a:off x="4572000" y="2132856"/>
            <a:ext cx="0" cy="122413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3" idx="4"/>
            <a:endCxn id="5" idx="6"/>
          </p:cNvCxnSpPr>
          <p:nvPr/>
        </p:nvCxnSpPr>
        <p:spPr>
          <a:xfrm flipH="1">
            <a:off x="3594026" y="4869160"/>
            <a:ext cx="977974" cy="7380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" idx="4"/>
            <a:endCxn id="6" idx="2"/>
          </p:cNvCxnSpPr>
          <p:nvPr/>
        </p:nvCxnSpPr>
        <p:spPr>
          <a:xfrm>
            <a:off x="4572000" y="4869160"/>
            <a:ext cx="1080120" cy="7380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41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753</Words>
  <Application>Microsoft Office PowerPoint</Application>
  <PresentationFormat>Экран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Alenka</cp:lastModifiedBy>
  <cp:revision>50</cp:revision>
  <dcterms:created xsi:type="dcterms:W3CDTF">2015-04-24T06:18:27Z</dcterms:created>
  <dcterms:modified xsi:type="dcterms:W3CDTF">2017-04-28T10:46:46Z</dcterms:modified>
</cp:coreProperties>
</file>